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IBM Plex Sans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Roboto-regular.fntdata"/><Relationship Id="rId27" Type="http://schemas.openxmlformats.org/officeDocument/2006/relationships/font" Target="fonts/IBMPlex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IBMPlexSansSemiBold-bold.fntdata"/><Relationship Id="rId10" Type="http://schemas.openxmlformats.org/officeDocument/2006/relationships/slide" Target="slides/slide4.xml"/><Relationship Id="rId32" Type="http://schemas.openxmlformats.org/officeDocument/2006/relationships/font" Target="fonts/IBMPlexSans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IBMPlexSans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IBMPlexSansSemiBol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bf9d614e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6bf9d614e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bf9d614ed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6bf9d614ed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6bf9d614ed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6bf9d614ed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6bf9d614ed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6bf9d614ed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bf9d614ed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6bf9d614ed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6bf9d614ed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6bf9d614ed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bf9d614ed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bf9d614ed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bf9d614ed_0_1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6bf9d614ed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bf9d614ed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6bf9d614ed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bf9d614e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bf9d614e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bf9d614ed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bf9d614ed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6bf9d614e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6bf9d614e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bf9d614ed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6bf9d614ed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6bf9d614ed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6bf9d614ed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6bf9d614ed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6bf9d614ed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6bf9d614ed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6bf9d614ed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bf9d614ed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6bf9d614ed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9" name="Google Shape;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5" name="Google Shape;1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5" name="Google Shape;18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9" name="Google Shape;199;p39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gif"/><Relationship Id="rId4" Type="http://schemas.openxmlformats.org/officeDocument/2006/relationships/image" Target="../media/image20.gif"/><Relationship Id="rId5" Type="http://schemas.openxmlformats.org/officeDocument/2006/relationships/image" Target="../media/image12.gif"/><Relationship Id="rId6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gif"/><Relationship Id="rId4" Type="http://schemas.openxmlformats.org/officeDocument/2006/relationships/image" Target="../media/image20.gif"/><Relationship Id="rId5" Type="http://schemas.openxmlformats.org/officeDocument/2006/relationships/image" Target="../media/image12.gif"/><Relationship Id="rId6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Механизмы пространства имен</a:t>
            </a:r>
            <a:endParaRPr/>
          </a:p>
        </p:txBody>
      </p:sp>
      <p:sp>
        <p:nvSpPr>
          <p:cNvPr id="207" name="Google Shape;207;p40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1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Знакомство с namespaces</a:t>
            </a:r>
            <a:endParaRPr sz="1000"/>
          </a:p>
        </p:txBody>
      </p:sp>
      <p:pic>
        <p:nvPicPr>
          <p:cNvPr id="208" name="Google Shape;2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Контейнеризация</a:t>
            </a:r>
            <a:endParaRPr/>
          </a:p>
        </p:txBody>
      </p:sp>
      <p:sp>
        <p:nvSpPr>
          <p:cNvPr id="306" name="Google Shape;306;p49"/>
          <p:cNvSpPr txBox="1"/>
          <p:nvPr/>
        </p:nvSpPr>
        <p:spPr>
          <a:xfrm>
            <a:off x="540000" y="1973400"/>
            <a:ext cx="80640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Произойдет вывод списка используемых приложением библиотек</a:t>
            </a:r>
            <a:endParaRPr sz="1200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Будет запущена новая командная оболочка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Произойдет запуск оболочки bash с правами суперпользователя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произойдет при выполнении следующей команды?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08" name="Google Shape;308;p49"/>
          <p:cNvPicPr preferRelativeResize="0"/>
          <p:nvPr/>
        </p:nvPicPr>
        <p:blipFill rotWithShape="1">
          <a:blip r:embed="rId3">
            <a:alphaModFix/>
          </a:blip>
          <a:srcRect b="0" l="0" r="71926" t="0"/>
          <a:stretch/>
        </p:blipFill>
        <p:spPr>
          <a:xfrm>
            <a:off x="990600" y="1161550"/>
            <a:ext cx="2128676" cy="71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Контейнеризация</a:t>
            </a:r>
            <a:endParaRPr/>
          </a:p>
        </p:txBody>
      </p:sp>
      <p:sp>
        <p:nvSpPr>
          <p:cNvPr id="314" name="Google Shape;314;p50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Да, будут т.к. на них не налагаются дополнительные ограничения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 не будут т.к. произойдет наследование ограничений от “родителя”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Будут т.к. они будут связаны через родительский процесс с основной группой процессов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50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Будут ли взаимодействовать дочерние процессы изолированного “родителя” с процессами хостовой системы?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Контейнеризация</a:t>
            </a:r>
            <a:endParaRPr/>
          </a:p>
        </p:txBody>
      </p:sp>
      <p:sp>
        <p:nvSpPr>
          <p:cNvPr id="321" name="Google Shape;321;p51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Да, будут т.к. на них не налагаются дополнительные ограничения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 не будут т.к. произойдет наследование ограничений от “родителя”</a:t>
            </a:r>
            <a:endParaRPr sz="1200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Будут т.к. они будут связаны через родительский процесс с основной группой процессов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p51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Будут ли взаимодействовать дочерние процессы изолированного “родителя” с процессами хостовой системы?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28" name="Google Shape;32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2" name="Google Shape;332;p52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3" name="Google Shape;333;p52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39" name="Google Shape;339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Контейнеризация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45" name="Google Shape;345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Контейнеризация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/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/>
              <a:t>Дома необходимо продемонстрировать изоляцию одного и того же приложения (как мы решили на семинаре - командного интерпретатора) в различных пространствах имен. Предоставить доказательства изоляции приложения там, где возможно.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Для выполнения можно взять: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bash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shell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zsh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etc</a:t>
            </a:r>
            <a:endParaRPr sz="1100"/>
          </a:p>
        </p:txBody>
      </p:sp>
      <p:sp>
        <p:nvSpPr>
          <p:cNvPr id="351" name="Google Shape;351;p55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352" name="Google Shape;352;p5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Контейнеризация</a:t>
            </a:r>
            <a:endParaRPr/>
          </a:p>
        </p:txBody>
      </p:sp>
      <p:pic>
        <p:nvPicPr>
          <p:cNvPr id="353" name="Google Shape;3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359" name="Google Shape;359;p5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Контейнеризация</a:t>
            </a:r>
            <a:endParaRPr/>
          </a:p>
        </p:txBody>
      </p:sp>
      <p:pic>
        <p:nvPicPr>
          <p:cNvPr id="360" name="Google Shape;3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</a:t>
            </a:r>
            <a:r>
              <a:rPr lang="ru"/>
              <a:t> 1. Контейнеризация</a:t>
            </a:r>
            <a:endParaRPr/>
          </a:p>
        </p:txBody>
      </p:sp>
      <p:sp>
        <p:nvSpPr>
          <p:cNvPr id="214" name="Google Shape;214;p41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Контейнеризация</a:t>
            </a:r>
            <a:endParaRPr/>
          </a:p>
        </p:txBody>
      </p:sp>
      <p:sp>
        <p:nvSpPr>
          <p:cNvPr id="215" name="Google Shape;215;p41"/>
          <p:cNvSpPr txBox="1"/>
          <p:nvPr/>
        </p:nvSpPr>
        <p:spPr>
          <a:xfrm>
            <a:off x="540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Лекция 1: Механизмы пространства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6" name="Google Shape;216;p41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7" name="Google Shape;217;p41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8" name="Google Shape;218;p41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  <a:highlight>
                  <a:schemeClr val="lt1"/>
                </a:highlight>
              </a:rPr>
              <a:t>3</a:t>
            </a:r>
            <a:endParaRPr b="1" sz="1000">
              <a:solidFill>
                <a:schemeClr val="lt2"/>
              </a:solidFill>
              <a:highlight>
                <a:schemeClr val="lt1"/>
              </a:highlight>
            </a:endParaRPr>
          </a:p>
        </p:txBody>
      </p:sp>
      <p:cxnSp>
        <p:nvCxnSpPr>
          <p:cNvPr id="219" name="Google Shape;219;p41"/>
          <p:cNvCxnSpPr>
            <a:stCxn id="216" idx="6"/>
            <a:endCxn id="217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41"/>
          <p:cNvCxnSpPr>
            <a:stCxn id="217" idx="6"/>
            <a:endCxn id="218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1"/>
          <p:cNvCxnSpPr>
            <a:stCxn id="218" idx="6"/>
            <a:endCxn id="222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41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4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5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24" name="Google Shape;224;p41"/>
          <p:cNvCxnSpPr>
            <a:stCxn id="223" idx="6"/>
            <a:endCxn id="225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41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6</a:t>
            </a:r>
            <a:endParaRPr b="1" sz="1000">
              <a:solidFill>
                <a:schemeClr val="lt2"/>
              </a:solidFill>
            </a:endParaRPr>
          </a:p>
        </p:txBody>
      </p:sp>
      <p:cxnSp>
        <p:nvCxnSpPr>
          <p:cNvPr id="226" name="Google Shape;226;p41"/>
          <p:cNvCxnSpPr>
            <a:stCxn id="222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41"/>
          <p:cNvCxnSpPr>
            <a:endCxn id="223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41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7</a:t>
            </a:r>
            <a:endParaRPr b="1" sz="1000">
              <a:solidFill>
                <a:srgbClr val="B7B9C8"/>
              </a:solidFill>
            </a:endParaRPr>
          </a:p>
        </p:txBody>
      </p:sp>
      <p:sp>
        <p:nvSpPr>
          <p:cNvPr id="229" name="Google Shape;229;p41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8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30" name="Google Shape;230;p41"/>
          <p:cNvCxnSpPr>
            <a:stCxn id="225" idx="6"/>
            <a:endCxn id="228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1"/>
          <p:cNvCxnSpPr>
            <a:stCxn id="228" idx="6"/>
            <a:endCxn id="229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41"/>
          <p:cNvCxnSpPr>
            <a:stCxn id="229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41"/>
          <p:cNvSpPr txBox="1"/>
          <p:nvPr/>
        </p:nvSpPr>
        <p:spPr>
          <a:xfrm>
            <a:off x="540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3: Введение в Docker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2646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1: Механизмы пространства имен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2646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3: Введение в Docker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p41"/>
          <p:cNvSpPr txBox="1"/>
          <p:nvPr/>
        </p:nvSpPr>
        <p:spPr>
          <a:xfrm>
            <a:off x="4752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2: Механизмы контрольных групп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4: Dockerfiles и слои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6858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2: Механизмы контрольных групп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4: Dockerfiles и слои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40" name="Google Shape;240;p41"/>
          <p:cNvCxnSpPr>
            <a:endCxn id="216" idx="2"/>
          </p:cNvCxnSpPr>
          <p:nvPr/>
        </p:nvCxnSpPr>
        <p:spPr>
          <a:xfrm>
            <a:off x="-25" y="1614601"/>
            <a:ext cx="540000" cy="1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41"/>
          <p:cNvSpPr/>
          <p:nvPr/>
        </p:nvSpPr>
        <p:spPr>
          <a:xfrm>
            <a:off x="2597366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9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42" name="Google Shape;242;p41"/>
          <p:cNvCxnSpPr>
            <a:stCxn id="241" idx="6"/>
            <a:endCxn id="243" idx="2"/>
          </p:cNvCxnSpPr>
          <p:nvPr/>
        </p:nvCxnSpPr>
        <p:spPr>
          <a:xfrm>
            <a:off x="29489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41"/>
          <p:cNvSpPr/>
          <p:nvPr/>
        </p:nvSpPr>
        <p:spPr>
          <a:xfrm>
            <a:off x="4699191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10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44" name="Google Shape;244;p41"/>
          <p:cNvCxnSpPr>
            <a:endCxn id="241" idx="2"/>
          </p:cNvCxnSpPr>
          <p:nvPr/>
        </p:nvCxnSpPr>
        <p:spPr>
          <a:xfrm>
            <a:off x="-34" y="3762005"/>
            <a:ext cx="2597400" cy="840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41"/>
          <p:cNvSpPr txBox="1"/>
          <p:nvPr/>
        </p:nvSpPr>
        <p:spPr>
          <a:xfrm>
            <a:off x="25974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5: Docker Compose и Docker Swarm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4703400" y="3952800"/>
            <a:ext cx="1841400" cy="338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5: Docker Compose и Docker Swarm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47" name="Google Shape;247;p41"/>
          <p:cNvCxnSpPr/>
          <p:nvPr/>
        </p:nvCxnSpPr>
        <p:spPr>
          <a:xfrm flipH="1" rot="10800000">
            <a:off x="5053941" y="3762005"/>
            <a:ext cx="4145100" cy="840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8" name="Google Shape;258;p42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264" name="Google Shape;264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Контейнеризация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Контейнеризация</a:t>
            </a:r>
            <a:endParaRPr/>
          </a:p>
        </p:txBody>
      </p:sp>
      <p:sp>
        <p:nvSpPr>
          <p:cNvPr id="270" name="Google Shape;270;p44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Выдача дополнительных прав/ресурсов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Запрос на выполнение действия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Количественное ограничение прав/ресурсов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1" name="Google Shape;271;p44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“квота”?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Контейнеризация</a:t>
            </a:r>
            <a:endParaRPr/>
          </a:p>
        </p:txBody>
      </p:sp>
      <p:sp>
        <p:nvSpPr>
          <p:cNvPr id="277" name="Google Shape;277;p45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Выдача дополнительных прав/ресурсов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Запрос на выполнение действия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Количественное ограничение прав/ресурсов</a:t>
            </a:r>
            <a:endParaRPr sz="1200">
              <a:solidFill>
                <a:srgbClr val="000000"/>
              </a:solidFill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“квота”?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Контейнеризация</a:t>
            </a:r>
            <a:endParaRPr/>
          </a:p>
        </p:txBody>
      </p:sp>
      <p:sp>
        <p:nvSpPr>
          <p:cNvPr id="284" name="Google Shape;284;p46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Указанному файлу будут назначены дополнительные права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Произойдет “смена корня” для запущенного приложения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Произойдет создание нового пространства имен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произойдет при использовании команды chroot?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Контейнеризация</a:t>
            </a:r>
            <a:endParaRPr/>
          </a:p>
        </p:txBody>
      </p:sp>
      <p:sp>
        <p:nvSpPr>
          <p:cNvPr id="291" name="Google Shape;291;p47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Указанному файлу будут назначены дополнительные права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00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Произойдет “смена корня” для запущенного приложения</a:t>
            </a:r>
            <a:endParaRPr sz="1200">
              <a:solidFill>
                <a:srgbClr val="000000"/>
              </a:solidFill>
              <a:highlight>
                <a:srgbClr val="00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Произойдет создание нового пространства имен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произойдет при использовании команды chroot?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Контейнеризация</a:t>
            </a:r>
            <a:endParaRPr/>
          </a:p>
        </p:txBody>
      </p:sp>
      <p:sp>
        <p:nvSpPr>
          <p:cNvPr id="298" name="Google Shape;298;p48"/>
          <p:cNvSpPr txBox="1"/>
          <p:nvPr/>
        </p:nvSpPr>
        <p:spPr>
          <a:xfrm>
            <a:off x="540000" y="1973400"/>
            <a:ext cx="80640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Произойдет вывод списка используемых приложением библиотек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Будет запущена новая командная оболочка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Произойдет запуск оболочки bash с правами суперпользователя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9" name="Google Shape;299;p48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произойдет при выполнении следующей команды?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00" name="Google Shape;300;p48"/>
          <p:cNvPicPr preferRelativeResize="0"/>
          <p:nvPr/>
        </p:nvPicPr>
        <p:blipFill rotWithShape="1">
          <a:blip r:embed="rId3">
            <a:alphaModFix/>
          </a:blip>
          <a:srcRect b="0" l="0" r="71926" t="0"/>
          <a:stretch/>
        </p:blipFill>
        <p:spPr>
          <a:xfrm>
            <a:off x="990600" y="1161550"/>
            <a:ext cx="2128676" cy="71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